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4" r:id="rId3"/>
    <p:sldId id="257" r:id="rId4"/>
    <p:sldId id="259" r:id="rId5"/>
    <p:sldId id="273" r:id="rId6"/>
    <p:sldId id="274" r:id="rId7"/>
    <p:sldId id="276" r:id="rId8"/>
    <p:sldId id="266" r:id="rId9"/>
    <p:sldId id="275" r:id="rId10"/>
    <p:sldId id="267" r:id="rId11"/>
    <p:sldId id="268" r:id="rId12"/>
    <p:sldId id="269" r:id="rId13"/>
    <p:sldId id="277" r:id="rId14"/>
    <p:sldId id="270" r:id="rId15"/>
    <p:sldId id="265" r:id="rId16"/>
    <p:sldId id="279" r:id="rId17"/>
    <p:sldId id="281" r:id="rId18"/>
    <p:sldId id="278" r:id="rId19"/>
    <p:sldId id="282" r:id="rId20"/>
    <p:sldId id="283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226" autoAdjust="0"/>
    <p:restoredTop sz="94660"/>
  </p:normalViewPr>
  <p:slideViewPr>
    <p:cSldViewPr>
      <p:cViewPr varScale="1">
        <p:scale>
          <a:sx n="69" d="100"/>
          <a:sy n="69" d="100"/>
        </p:scale>
        <p:origin x="-55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05069E2-6938-42F8-9F55-E6584E146C9F}" type="datetimeFigureOut">
              <a:rPr lang="en-US" smtClean="0"/>
              <a:pPr/>
              <a:t>3/2/2010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B481CB8-73B4-491A-96C7-E2546DB42FD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5069E2-6938-42F8-9F55-E6584E146C9F}" type="datetimeFigureOut">
              <a:rPr lang="en-US" smtClean="0"/>
              <a:pPr/>
              <a:t>3/2/2010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481CB8-73B4-491A-96C7-E2546DB42FD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5069E2-6938-42F8-9F55-E6584E146C9F}" type="datetimeFigureOut">
              <a:rPr lang="en-US" smtClean="0"/>
              <a:pPr/>
              <a:t>3/2/2010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481CB8-73B4-491A-96C7-E2546DB42FD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5069E2-6938-42F8-9F55-E6584E146C9F}" type="datetimeFigureOut">
              <a:rPr lang="en-US" smtClean="0"/>
              <a:pPr/>
              <a:t>3/2/2010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481CB8-73B4-491A-96C7-E2546DB42FD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5069E2-6938-42F8-9F55-E6584E146C9F}" type="datetimeFigureOut">
              <a:rPr lang="en-US" smtClean="0"/>
              <a:pPr/>
              <a:t>3/2/2010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481CB8-73B4-491A-96C7-E2546DB42FD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5069E2-6938-42F8-9F55-E6584E146C9F}" type="datetimeFigureOut">
              <a:rPr lang="en-US" smtClean="0"/>
              <a:pPr/>
              <a:t>3/2/2010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481CB8-73B4-491A-96C7-E2546DB42FD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5069E2-6938-42F8-9F55-E6584E146C9F}" type="datetimeFigureOut">
              <a:rPr lang="en-US" smtClean="0"/>
              <a:pPr/>
              <a:t>3/2/2010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481CB8-73B4-491A-96C7-E2546DB42FD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5069E2-6938-42F8-9F55-E6584E146C9F}" type="datetimeFigureOut">
              <a:rPr lang="en-US" smtClean="0"/>
              <a:pPr/>
              <a:t>3/2/2010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481CB8-73B4-491A-96C7-E2546DB42FD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5069E2-6938-42F8-9F55-E6584E146C9F}" type="datetimeFigureOut">
              <a:rPr lang="en-US" smtClean="0"/>
              <a:pPr/>
              <a:t>3/2/2010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481CB8-73B4-491A-96C7-E2546DB42FD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805069E2-6938-42F8-9F55-E6584E146C9F}" type="datetimeFigureOut">
              <a:rPr lang="en-US" smtClean="0"/>
              <a:pPr/>
              <a:t>3/2/2010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481CB8-73B4-491A-96C7-E2546DB42FD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05069E2-6938-42F8-9F55-E6584E146C9F}" type="datetimeFigureOut">
              <a:rPr lang="en-US" smtClean="0"/>
              <a:pPr/>
              <a:t>3/2/2010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B481CB8-73B4-491A-96C7-E2546DB42FD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805069E2-6938-42F8-9F55-E6584E146C9F}" type="datetimeFigureOut">
              <a:rPr lang="en-US" smtClean="0"/>
              <a:pPr/>
              <a:t>3/2/2010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B481CB8-73B4-491A-96C7-E2546DB42FD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oemhunter.com/poem/racism-is-around-me-everywhere/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3600451"/>
          </a:xfrm>
        </p:spPr>
        <p:txBody>
          <a:bodyPr/>
          <a:lstStyle/>
          <a:p>
            <a:r>
              <a:rPr lang="en-US" dirty="0" smtClean="0"/>
              <a:t>To Kill A Mockingbird</a:t>
            </a:r>
            <a:br>
              <a:rPr lang="en-US" dirty="0" smtClean="0"/>
            </a:br>
            <a:r>
              <a:rPr lang="en-US" dirty="0" smtClean="0"/>
              <a:t>Harper Lee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Wilson</a:t>
            </a:r>
          </a:p>
          <a:p>
            <a:r>
              <a:rPr lang="en-US" dirty="0" smtClean="0"/>
              <a:t>Simons</a:t>
            </a:r>
            <a:endParaRPr lang="en-US" dirty="0"/>
          </a:p>
        </p:txBody>
      </p:sp>
      <p:pic>
        <p:nvPicPr>
          <p:cNvPr id="1026" name="Picture 2" descr="http://rantery.awardspace.com/pictures/to-kill-a-mockingbird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2895600"/>
            <a:ext cx="2819400" cy="34593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think the climax of the story is when Tom gets convicted of raping Mayella</a:t>
            </a:r>
            <a:r>
              <a:rPr lang="en-US" dirty="0" smtClean="0"/>
              <a:t>.</a:t>
            </a:r>
          </a:p>
          <a:p>
            <a:r>
              <a:rPr lang="en-US" dirty="0" smtClean="0"/>
              <a:t>Its hard for the black community in Maycomb to see Tom go to jail for something he didn’t do.</a:t>
            </a:r>
          </a:p>
          <a:p>
            <a:r>
              <a:rPr lang="en-US" dirty="0" smtClean="0"/>
              <a:t>When Tom tries to escape and gets shot to death is also part of the climax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Climax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Bob Ewell still isn’t satisfied so he wants revenge on Atticus</a:t>
            </a:r>
          </a:p>
          <a:p>
            <a:r>
              <a:rPr lang="en-US" dirty="0" smtClean="0"/>
              <a:t>He attacks Jem and Scout, but Boo Radley mysteriously saves them</a:t>
            </a:r>
            <a:r>
              <a:rPr lang="en-US" dirty="0"/>
              <a:t> </a:t>
            </a:r>
            <a:r>
              <a:rPr lang="en-US" dirty="0" smtClean="0"/>
              <a:t>and stabs Bob</a:t>
            </a:r>
          </a:p>
          <a:p>
            <a:r>
              <a:rPr lang="en-US" dirty="0" smtClean="0"/>
              <a:t>Scout realizes that she shouldn’t have judged Boo because of what she first thought about him and tried to get to  know him better.</a:t>
            </a:r>
          </a:p>
          <a:p>
            <a:r>
              <a:rPr lang="en-US" dirty="0" smtClean="0"/>
              <a:t> </a:t>
            </a:r>
            <a:r>
              <a:rPr lang="en-US" dirty="0" smtClean="0"/>
              <a:t>She finally realizes and understands what her dad meant when he said “you </a:t>
            </a:r>
            <a:r>
              <a:rPr lang="en-US" dirty="0" smtClean="0"/>
              <a:t>never really know a man until you stand in his shoes</a:t>
            </a:r>
            <a:r>
              <a:rPr lang="en-US" dirty="0" smtClean="0"/>
              <a:t>.” Atticus Finch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Falling Action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think that in the end everyone is happy and satisfied. </a:t>
            </a:r>
            <a:endParaRPr lang="en-US" dirty="0" smtClean="0"/>
          </a:p>
          <a:p>
            <a:r>
              <a:rPr lang="en-US" dirty="0" smtClean="0"/>
              <a:t>Ewell is dead</a:t>
            </a:r>
          </a:p>
          <a:p>
            <a:r>
              <a:rPr lang="en-US" dirty="0" smtClean="0"/>
              <a:t>Boo is a friend</a:t>
            </a:r>
          </a:p>
          <a:p>
            <a:r>
              <a:rPr lang="en-US" dirty="0" smtClean="0"/>
              <a:t>And the Finch family can rest once again</a:t>
            </a:r>
          </a:p>
          <a:p>
            <a:r>
              <a:rPr lang="en-US" dirty="0" smtClean="0"/>
              <a:t>To me the book ends on a peaceful note. And leaves everyone with what they want.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Resolution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 would give this book a 9, when I’m reading this I have a hard time putting it down, and even a harder time not thinking about it in the day.</a:t>
            </a:r>
          </a:p>
          <a:p>
            <a:r>
              <a:rPr lang="en-US" dirty="0" smtClean="0"/>
              <a:t>I have learned quite a bit from it. And I think that everyone could learn their own lesson from it.</a:t>
            </a:r>
          </a:p>
          <a:p>
            <a:r>
              <a:rPr lang="en-US" dirty="0" smtClean="0"/>
              <a:t>I think that this book has a strong message to give. 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Rating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Deceptive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Appearances</a:t>
            </a:r>
          </a:p>
          <a:p>
            <a:r>
              <a:rPr lang="en-US" dirty="0" smtClean="0"/>
              <a:t> </a:t>
            </a:r>
            <a:r>
              <a:rPr lang="en-US" dirty="0" smtClean="0"/>
              <a:t>A lot of characters are not what other people think they are, but because of how they look they judge them unfairly.</a:t>
            </a:r>
          </a:p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Racism and Acceptance</a:t>
            </a:r>
          </a:p>
          <a:p>
            <a:r>
              <a:rPr lang="en-US" dirty="0" smtClean="0"/>
              <a:t>The town that Atticus lives in(Maycomb) is very racist so it was brave of him to take the case.</a:t>
            </a:r>
          </a:p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Innocence</a:t>
            </a:r>
          </a:p>
          <a:p>
            <a:r>
              <a:rPr lang="en-US" dirty="0" smtClean="0"/>
              <a:t>Lots of characters in the book are really innocent. Not only Tom Robinson.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Themes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"As you grow older you’ll see white men cheat black men every day of your life, but let me tell you something and don’t you forget it— whenever a white man does that to a black man, no matter who he is, how rich he is, of how fine  a family he comes from, that white man is trash</a:t>
            </a:r>
            <a:r>
              <a:rPr lang="en-US" dirty="0" smtClean="0"/>
              <a:t>.” Atticus Finch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Racism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this book the major conflict is a white man  being racist to a black man.</a:t>
            </a:r>
          </a:p>
          <a:p>
            <a:r>
              <a:rPr lang="en-US" dirty="0" smtClean="0"/>
              <a:t>I believe racism happens everywhere in the world today</a:t>
            </a:r>
          </a:p>
          <a:p>
            <a:r>
              <a:rPr lang="en-US" dirty="0" smtClean="0"/>
              <a:t>It’s a huge problem and it doesn’t look like its stopping anytime soon, it seems like its growing everyday.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Racism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http://www.youtube.com/watch?v=isCiIp6uth8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en-US" sz="6400" dirty="0" smtClean="0"/>
              <a:t>Of human ignorance I am almost in despair</a:t>
            </a:r>
            <a:br>
              <a:rPr lang="en-US" sz="6400" dirty="0" smtClean="0"/>
            </a:br>
            <a:r>
              <a:rPr lang="en-US" sz="6400" dirty="0" smtClean="0"/>
              <a:t>For racism is around me everywhere</a:t>
            </a:r>
            <a:br>
              <a:rPr lang="en-US" sz="6400" dirty="0" smtClean="0"/>
            </a:br>
            <a:r>
              <a:rPr lang="en-US" sz="6400" dirty="0" smtClean="0"/>
              <a:t>But like they say sheer ignorance is bliss</a:t>
            </a:r>
            <a:br>
              <a:rPr lang="en-US" sz="6400" dirty="0" smtClean="0"/>
            </a:br>
            <a:r>
              <a:rPr lang="en-US" sz="6400" dirty="0" smtClean="0"/>
              <a:t>Just like Judas betrayed Jesus with a </a:t>
            </a:r>
            <a:r>
              <a:rPr lang="en-US" sz="6400" dirty="0" smtClean="0"/>
              <a:t>kiss </a:t>
            </a:r>
            <a:r>
              <a:rPr lang="en-US" sz="6400" dirty="0" smtClean="0"/>
              <a:t/>
            </a:r>
            <a:br>
              <a:rPr lang="en-US" sz="6400" dirty="0" smtClean="0"/>
            </a:br>
            <a:r>
              <a:rPr lang="en-US" sz="6400" dirty="0" smtClean="0"/>
              <a:t>Some people carry their </a:t>
            </a:r>
            <a:r>
              <a:rPr lang="en-US" sz="6400" dirty="0" smtClean="0"/>
              <a:t>honor </a:t>
            </a:r>
            <a:r>
              <a:rPr lang="en-US" sz="6400" dirty="0" smtClean="0"/>
              <a:t>in a </a:t>
            </a:r>
            <a:r>
              <a:rPr lang="en-US" sz="6400" dirty="0" smtClean="0"/>
              <a:t>flag</a:t>
            </a:r>
            <a:r>
              <a:rPr lang="en-US" sz="6400" dirty="0" smtClean="0"/>
              <a:t/>
            </a:r>
            <a:br>
              <a:rPr lang="en-US" sz="6400" dirty="0" smtClean="0"/>
            </a:br>
            <a:r>
              <a:rPr lang="en-US" sz="6400" dirty="0" smtClean="0"/>
              <a:t>And of their Nationality they brag</a:t>
            </a:r>
            <a:br>
              <a:rPr lang="en-US" sz="6400" dirty="0" smtClean="0"/>
            </a:br>
            <a:r>
              <a:rPr lang="en-US" sz="6400" dirty="0" smtClean="0"/>
              <a:t>They feel superior and they differentiate</a:t>
            </a:r>
            <a:br>
              <a:rPr lang="en-US" sz="6400" dirty="0" smtClean="0"/>
            </a:br>
            <a:r>
              <a:rPr lang="en-US" sz="6400" dirty="0" smtClean="0"/>
              <a:t>And against those who are different they discriminate</a:t>
            </a:r>
            <a:r>
              <a:rPr lang="en-US" sz="6400" dirty="0" smtClean="0"/>
              <a:t>.</a:t>
            </a:r>
            <a:r>
              <a:rPr lang="en-US" sz="6400" dirty="0" smtClean="0"/>
              <a:t/>
            </a:r>
            <a:br>
              <a:rPr lang="en-US" sz="6400" dirty="0" smtClean="0"/>
            </a:br>
            <a:r>
              <a:rPr lang="en-US" sz="6400" dirty="0" smtClean="0"/>
              <a:t>So many people still judged by their race</a:t>
            </a:r>
            <a:br>
              <a:rPr lang="en-US" sz="6400" dirty="0" smtClean="0"/>
            </a:br>
            <a:r>
              <a:rPr lang="en-US" sz="6400" dirty="0" smtClean="0"/>
              <a:t>For such there never ought to be a place</a:t>
            </a:r>
            <a:br>
              <a:rPr lang="en-US" sz="6400" dirty="0" smtClean="0"/>
            </a:br>
            <a:r>
              <a:rPr lang="en-US" sz="6400" dirty="0" smtClean="0"/>
              <a:t>'A fair go' those untruthful words I do recall</a:t>
            </a:r>
            <a:br>
              <a:rPr lang="en-US" sz="6400" dirty="0" smtClean="0"/>
            </a:br>
            <a:r>
              <a:rPr lang="en-US" sz="6400" dirty="0" smtClean="0"/>
              <a:t>There is no such a thing as a 'fair go for all'.</a:t>
            </a:r>
            <a:br>
              <a:rPr lang="en-US" sz="6400" dirty="0" smtClean="0"/>
            </a:br>
            <a:r>
              <a:rPr lang="en-US" sz="6400" dirty="0" smtClean="0"/>
              <a:t>Though we live in a so called democracy</a:t>
            </a:r>
            <a:br>
              <a:rPr lang="en-US" sz="6400" dirty="0" smtClean="0"/>
            </a:br>
            <a:r>
              <a:rPr lang="en-US" sz="6400" dirty="0" smtClean="0"/>
              <a:t>Of racism we never will be free</a:t>
            </a:r>
            <a:br>
              <a:rPr lang="en-US" sz="6400" dirty="0" smtClean="0"/>
            </a:br>
            <a:r>
              <a:rPr lang="en-US" sz="6400" dirty="0" smtClean="0"/>
              <a:t>They </a:t>
            </a:r>
            <a:r>
              <a:rPr lang="en-US" sz="6400" dirty="0" smtClean="0"/>
              <a:t>judge you </a:t>
            </a:r>
            <a:r>
              <a:rPr lang="en-US" sz="6400" dirty="0" smtClean="0"/>
              <a:t>by where you come from and the </a:t>
            </a:r>
            <a:r>
              <a:rPr lang="en-US" sz="6400" dirty="0" smtClean="0"/>
              <a:t>color </a:t>
            </a:r>
            <a:r>
              <a:rPr lang="en-US" sz="6400" dirty="0" smtClean="0"/>
              <a:t>of your skin</a:t>
            </a:r>
            <a:br>
              <a:rPr lang="en-US" sz="6400" dirty="0" smtClean="0"/>
            </a:br>
            <a:r>
              <a:rPr lang="en-US" sz="6400" dirty="0" smtClean="0"/>
              <a:t>For many </a:t>
            </a:r>
            <a:r>
              <a:rPr lang="en-US" sz="6400" dirty="0" smtClean="0"/>
              <a:t> equality and </a:t>
            </a:r>
            <a:r>
              <a:rPr lang="en-US" sz="6400" dirty="0" smtClean="0"/>
              <a:t>respect seems impossible to win</a:t>
            </a:r>
            <a:r>
              <a:rPr lang="en-US" sz="6400" dirty="0" smtClean="0"/>
              <a:t>.</a:t>
            </a:r>
            <a:r>
              <a:rPr lang="en-US" sz="6400" dirty="0" smtClean="0"/>
              <a:t/>
            </a:r>
            <a:br>
              <a:rPr lang="en-US" sz="6400" dirty="0" smtClean="0"/>
            </a:br>
            <a:r>
              <a:rPr lang="en-US" sz="6400" dirty="0" smtClean="0"/>
              <a:t>It's been awhile since the days </a:t>
            </a:r>
            <a:r>
              <a:rPr lang="en-US" sz="6400" dirty="0" smtClean="0"/>
              <a:t>of Martin Luther</a:t>
            </a:r>
            <a:endParaRPr lang="en-US" sz="6400" u="sng" dirty="0" smtClean="0">
              <a:hlinkClick r:id="rId2"/>
            </a:endParaRPr>
          </a:p>
          <a:p>
            <a:r>
              <a:rPr lang="en-US" sz="6400" dirty="0" smtClean="0"/>
              <a:t>King His </a:t>
            </a:r>
            <a:r>
              <a:rPr lang="en-US" sz="6400" dirty="0" smtClean="0"/>
              <a:t>name to it has a familiar ring</a:t>
            </a:r>
            <a:br>
              <a:rPr lang="en-US" sz="6400" dirty="0" smtClean="0"/>
            </a:br>
            <a:r>
              <a:rPr lang="en-US" sz="6400" dirty="0" smtClean="0"/>
              <a:t>If against racism he did not choose to strive</a:t>
            </a:r>
            <a:br>
              <a:rPr lang="en-US" sz="6400" dirty="0" smtClean="0"/>
            </a:br>
            <a:r>
              <a:rPr lang="en-US" sz="6400" dirty="0" smtClean="0"/>
              <a:t>Today the great man he would be alive.</a:t>
            </a:r>
            <a:br>
              <a:rPr lang="en-US" sz="6400" dirty="0" smtClean="0"/>
            </a:br>
            <a:r>
              <a:rPr lang="en-US" sz="6400" dirty="0" smtClean="0"/>
              <a:t>So </a:t>
            </a:r>
            <a:r>
              <a:rPr lang="en-US" sz="6400" dirty="0" smtClean="0"/>
              <a:t>many holding the reins of power not spiritually aware</a:t>
            </a:r>
            <a:br>
              <a:rPr lang="en-US" sz="6400" dirty="0" smtClean="0"/>
            </a:br>
            <a:r>
              <a:rPr lang="en-US" sz="6400" dirty="0" smtClean="0"/>
              <a:t>And racism is around me everywhere</a:t>
            </a:r>
            <a:br>
              <a:rPr lang="en-US" sz="6400" dirty="0" smtClean="0"/>
            </a:br>
            <a:r>
              <a:rPr lang="en-US" sz="6400" dirty="0" smtClean="0"/>
              <a:t>And racism only leads to division and war</a:t>
            </a:r>
            <a:br>
              <a:rPr lang="en-US" sz="6400" dirty="0" smtClean="0"/>
            </a:br>
            <a:r>
              <a:rPr lang="en-US" sz="6400" dirty="0" smtClean="0"/>
              <a:t>Just goes to show how ignorant some are. </a:t>
            </a:r>
            <a:br>
              <a:rPr lang="en-US" sz="6400" dirty="0" smtClean="0"/>
            </a:br>
            <a:endParaRPr lang="en-US" sz="6400" dirty="0" smtClean="0"/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Francis Duggan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 America Out </a:t>
            </a:r>
            <a:r>
              <a:rPr lang="en-US" dirty="0" smtClean="0"/>
              <a:t>of 7,755 incidents, 4,321 were committed on racial, and 754 were on an ethnicity/</a:t>
            </a:r>
            <a:r>
              <a:rPr lang="en-US" dirty="0" err="1" smtClean="0"/>
              <a:t>nat'l</a:t>
            </a:r>
            <a:r>
              <a:rPr lang="en-US" dirty="0" smtClean="0"/>
              <a:t> origin bias.</a:t>
            </a:r>
            <a:br>
              <a:rPr lang="en-US" dirty="0" smtClean="0"/>
            </a:br>
            <a:r>
              <a:rPr lang="en-US" dirty="0" smtClean="0"/>
              <a:t>This means roughly 6 out of every 10 crimes were on racial bias, blacks being 38% of the total.</a:t>
            </a:r>
            <a:br>
              <a:rPr lang="en-US" dirty="0" smtClean="0"/>
            </a:br>
            <a:r>
              <a:rPr lang="en-US" dirty="0" smtClean="0"/>
              <a:t>Out of those 7,755 incidents, there were 12 murders--8 of which were on racial bias. That's </a:t>
            </a:r>
            <a:r>
              <a:rPr lang="en-US" b="1" dirty="0" smtClean="0"/>
              <a:t>two-thirds</a:t>
            </a:r>
            <a:r>
              <a:rPr lang="en-US" b="1" dirty="0" smtClean="0"/>
              <a:t>. </a:t>
            </a:r>
            <a:endParaRPr lang="en-US" b="1" dirty="0" smtClean="0"/>
          </a:p>
          <a:p>
            <a:r>
              <a:rPr lang="en-US" dirty="0" smtClean="0"/>
              <a:t>http://library.thinkquest.org/C006274/race/stats.html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Facts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amsaw.org/pic0404-lee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2057400"/>
            <a:ext cx="2057400" cy="3140241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Nelle Harper Lee was born on April 28, 1926 in Monroeville Alabama</a:t>
            </a:r>
          </a:p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She attended Huntingdon College 1944-45, studied law at the University of Alabama 1945-49, and studied one year at Oxford University.  </a:t>
            </a:r>
          </a:p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In 1960 TO KILL A MOCKINGBIRD, Lee's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book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was published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Harper Lee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Anti-white racism in the US at a glance</a:t>
            </a:r>
            <a:endParaRPr lang="en-US" dirty="0" smtClean="0"/>
          </a:p>
          <a:p>
            <a:r>
              <a:rPr lang="en-US" dirty="0" smtClean="0"/>
              <a:t>Every year since 1995, the </a:t>
            </a:r>
            <a:r>
              <a:rPr lang="en-US" dirty="0" err="1" smtClean="0"/>
              <a:t>Fbi</a:t>
            </a:r>
            <a:r>
              <a:rPr lang="en-US" dirty="0" smtClean="0"/>
              <a:t> releases a report on "hate crimes".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 study of these reports shows that between 1996 and 2002 there has been: </a:t>
            </a:r>
          </a:p>
          <a:p>
            <a:r>
              <a:rPr lang="en-US" b="1" dirty="0" smtClean="0"/>
              <a:t>3 736</a:t>
            </a:r>
            <a:r>
              <a:rPr lang="en-US" dirty="0" smtClean="0"/>
              <a:t> racially motivated assaults against white victims. </a:t>
            </a:r>
          </a:p>
          <a:p>
            <a:r>
              <a:rPr lang="en-US" b="1" dirty="0" smtClean="0"/>
              <a:t>2 100</a:t>
            </a:r>
            <a:r>
              <a:rPr lang="en-US" dirty="0" smtClean="0"/>
              <a:t> racially motivated acts of intimidation toward whites </a:t>
            </a:r>
          </a:p>
          <a:p>
            <a:r>
              <a:rPr lang="en-US" b="1" dirty="0" smtClean="0"/>
              <a:t>17 </a:t>
            </a:r>
            <a:r>
              <a:rPr lang="en-US" dirty="0" smtClean="0"/>
              <a:t>persons have been murdered because they were white </a:t>
            </a:r>
          </a:p>
          <a:p>
            <a:r>
              <a:rPr lang="en-US" b="1" dirty="0" smtClean="0"/>
              <a:t>1 904</a:t>
            </a:r>
            <a:r>
              <a:rPr lang="en-US" dirty="0" smtClean="0"/>
              <a:t> anti-white crimes targeted properties among which</a:t>
            </a:r>
          </a:p>
          <a:p>
            <a:r>
              <a:rPr lang="en-US" b="1" dirty="0" smtClean="0"/>
              <a:t>1 064</a:t>
            </a:r>
            <a:r>
              <a:rPr lang="en-US" dirty="0" smtClean="0"/>
              <a:t> acts of vandalism </a:t>
            </a:r>
          </a:p>
          <a:p>
            <a:r>
              <a:rPr lang="en-US" b="1" dirty="0" smtClean="0"/>
              <a:t>661</a:t>
            </a:r>
            <a:r>
              <a:rPr lang="en-US" dirty="0" smtClean="0"/>
              <a:t> burglary, robberies and larcenies </a:t>
            </a:r>
          </a:p>
          <a:p>
            <a:r>
              <a:rPr lang="en-US" b="1" dirty="0" smtClean="0"/>
              <a:t>31</a:t>
            </a:r>
            <a:r>
              <a:rPr lang="en-US" dirty="0" smtClean="0"/>
              <a:t> Arsons</a:t>
            </a:r>
          </a:p>
          <a:p>
            <a:r>
              <a:rPr lang="en-US" b="1" dirty="0" smtClean="0">
                <a:hlinkClick r:id="" action="ppaction://hlinkfile"/>
              </a:rPr>
              <a:t>National Statistics (from FBI UCRs)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Facts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Atticus Finch</a:t>
            </a:r>
          </a:p>
          <a:p>
            <a:pPr lvl="1"/>
            <a:r>
              <a:rPr lang="en-US" dirty="0" smtClean="0"/>
              <a:t> Single Father of Scout and Jem</a:t>
            </a:r>
          </a:p>
          <a:p>
            <a:pPr lvl="1"/>
            <a:r>
              <a:rPr lang="en-US" dirty="0" smtClean="0"/>
              <a:t>Defense attorney for Tom Robinson</a:t>
            </a:r>
          </a:p>
          <a:p>
            <a:pPr lvl="1"/>
            <a:r>
              <a:rPr lang="en-US" dirty="0" smtClean="0"/>
              <a:t>Teaches his children how to not be prejudice and see people for what they really are, and not the color of their skin</a:t>
            </a:r>
          </a:p>
          <a:p>
            <a:pPr lvl="1"/>
            <a:r>
              <a:rPr lang="en-US" dirty="0" smtClean="0"/>
              <a:t>The whole entire town hates Atticus and his family for defending a black man, he ignores them and continues to fight for Tom Robinson’s innocence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Protagonist</a:t>
            </a:r>
            <a:endParaRPr lang="en-US" dirty="0"/>
          </a:p>
        </p:txBody>
      </p:sp>
      <p:pic>
        <p:nvPicPr>
          <p:cNvPr id="17410" name="Picture 2" descr="http://rantery.awardspace.com/pictures/mockingbird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00800" y="609600"/>
            <a:ext cx="1524000" cy="1753274"/>
          </a:xfrm>
          <a:prstGeom prst="rect">
            <a:avLst/>
          </a:prstGeom>
          <a:noFill/>
        </p:spPr>
      </p:pic>
      <p:pic>
        <p:nvPicPr>
          <p:cNvPr id="17412" name="Picture 4" descr="http://rantery.awardspace.com/pictures/mockingbird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5029200"/>
            <a:ext cx="2133600" cy="16028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Bob Ewell</a:t>
            </a:r>
          </a:p>
          <a:p>
            <a:pPr lvl="1"/>
            <a:r>
              <a:rPr lang="en-US" dirty="0" smtClean="0"/>
              <a:t>Father To Mayella</a:t>
            </a:r>
          </a:p>
          <a:p>
            <a:pPr lvl="1"/>
            <a:r>
              <a:rPr lang="en-US" dirty="0" smtClean="0"/>
              <a:t>Unemployed father of poorest family in Maycomb</a:t>
            </a:r>
          </a:p>
          <a:p>
            <a:pPr lvl="1"/>
            <a:r>
              <a:rPr lang="en-US" dirty="0" smtClean="0"/>
              <a:t>“Ewell represents the dark side of the South: ignorance, poverty, and hate-filled racial prejudice” John Fitzpatrick 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Antagonist </a:t>
            </a:r>
            <a:endParaRPr lang="en-US" dirty="0"/>
          </a:p>
        </p:txBody>
      </p:sp>
      <p:pic>
        <p:nvPicPr>
          <p:cNvPr id="3074" name="Picture 2" descr="http://whs.wsd.wednet.edu/Faculty/Cloke/Ewells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4343400"/>
            <a:ext cx="2609850" cy="1981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sz="4800" dirty="0" smtClean="0"/>
              <a:t>Scout Finch</a:t>
            </a:r>
          </a:p>
          <a:p>
            <a:r>
              <a:rPr lang="en-US" dirty="0" smtClean="0"/>
              <a:t>Daughter Of Atticus</a:t>
            </a:r>
          </a:p>
          <a:p>
            <a:r>
              <a:rPr lang="en-US" dirty="0" smtClean="0"/>
              <a:t>Very intelligent for her age</a:t>
            </a:r>
          </a:p>
          <a:p>
            <a:r>
              <a:rPr lang="en-US" dirty="0" smtClean="0"/>
              <a:t>She loves everyone in the town except for Boo Radley</a:t>
            </a:r>
          </a:p>
          <a:p>
            <a:r>
              <a:rPr lang="en-US" dirty="0" smtClean="0"/>
              <a:t>She grows up quite a bit in the book, learning about hatred and prejudices at a young age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Favorite Character</a:t>
            </a:r>
            <a:endParaRPr lang="en-US" dirty="0"/>
          </a:p>
        </p:txBody>
      </p:sp>
      <p:pic>
        <p:nvPicPr>
          <p:cNvPr id="1026" name="Picture 2" descr="http://www.birminghamchamber.com/visiting/images-fun%20facts/MaryBadha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53200" y="1066800"/>
            <a:ext cx="1981200" cy="25487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Bob Ewell</a:t>
            </a:r>
            <a:endParaRPr lang="en-US" dirty="0" smtClean="0"/>
          </a:p>
          <a:p>
            <a:r>
              <a:rPr lang="en-US" dirty="0" smtClean="0"/>
              <a:t>He is a rude to everyone</a:t>
            </a:r>
          </a:p>
          <a:p>
            <a:r>
              <a:rPr lang="en-US" dirty="0" smtClean="0"/>
              <a:t>He abuses his own family</a:t>
            </a:r>
          </a:p>
          <a:p>
            <a:r>
              <a:rPr lang="en-US" dirty="0" smtClean="0"/>
              <a:t>The reason he wrongfully accuses Tom was in trying to make his family more respected and get money.</a:t>
            </a:r>
          </a:p>
          <a:p>
            <a:r>
              <a:rPr lang="en-US" dirty="0" smtClean="0"/>
              <a:t>In the end they figure out he sexually and physically abuses Mayella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Least Favorite Character</a:t>
            </a:r>
            <a:endParaRPr lang="en-US" dirty="0"/>
          </a:p>
        </p:txBody>
      </p:sp>
      <p:pic>
        <p:nvPicPr>
          <p:cNvPr id="36866" name="Picture 2" descr="http://www.vicolostretto.net/immagini/Buio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62600" y="1143000"/>
            <a:ext cx="2743200" cy="21945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Fictional town of Maycomb Alabama (where down south racism is a huge problem)</a:t>
            </a:r>
          </a:p>
          <a:p>
            <a:r>
              <a:rPr lang="en-US" dirty="0" smtClean="0"/>
              <a:t>1933-1935 (I think the date is important because people are poor and trying anyway they can to get money in this case Bob Ewell.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Setting</a:t>
            </a:r>
            <a:endParaRPr lang="en-US" dirty="0"/>
          </a:p>
        </p:txBody>
      </p:sp>
      <p:pic>
        <p:nvPicPr>
          <p:cNvPr id="34818" name="Picture 2" descr="http://www.myonlinemaps.com/images/alabama-map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43200" y="4419600"/>
            <a:ext cx="3505200" cy="22345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</a:t>
            </a:r>
            <a:r>
              <a:rPr lang="en-US" dirty="0" smtClean="0"/>
              <a:t>he Finch </a:t>
            </a:r>
            <a:r>
              <a:rPr lang="en-US" dirty="0" smtClean="0"/>
              <a:t>family lives in the </a:t>
            </a:r>
            <a:r>
              <a:rPr lang="en-US" dirty="0" smtClean="0"/>
              <a:t>little town of Maycomb, Alabama</a:t>
            </a:r>
          </a:p>
          <a:p>
            <a:r>
              <a:rPr lang="en-US" dirty="0" smtClean="0"/>
              <a:t>Dill becomes friends with Jem and Scout.</a:t>
            </a:r>
          </a:p>
          <a:p>
            <a:r>
              <a:rPr lang="en-US" dirty="0" smtClean="0"/>
              <a:t>Scout is in her first year of school 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and hates it.</a:t>
            </a:r>
          </a:p>
          <a:p>
            <a:r>
              <a:rPr lang="en-US" dirty="0" smtClean="0"/>
              <a:t>Jem and Scout keep finding gifts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in a knothole of a tree in fron</a:t>
            </a:r>
            <a:r>
              <a:rPr lang="en-US" dirty="0" smtClean="0"/>
              <a:t>t</a:t>
            </a:r>
            <a:r>
              <a:rPr lang="en-US" dirty="0" smtClean="0"/>
              <a:t> the 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Radley house.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Exposition</a:t>
            </a:r>
            <a:endParaRPr lang="en-US" dirty="0"/>
          </a:p>
        </p:txBody>
      </p:sp>
      <p:pic>
        <p:nvPicPr>
          <p:cNvPr id="7170" name="Picture 2" descr="http://www.bbc.co.uk/schools/gcsebitesize/english_literature/images/elmockingplot0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75938" y="3200400"/>
            <a:ext cx="2468062" cy="29419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 believe the rising action is when Atticus gets Tom Robinson’s case on the unfair accusation of him raping Mayella Ewell and is in court with him.</a:t>
            </a:r>
          </a:p>
          <a:p>
            <a:r>
              <a:rPr lang="en-US" dirty="0" smtClean="0"/>
              <a:t>Scout, Jem and Dill can’t see how the jury would convict him because all the facts are there.</a:t>
            </a:r>
          </a:p>
          <a:p>
            <a:r>
              <a:rPr lang="en-US" dirty="0" smtClean="0"/>
              <a:t>Also Jem and Scout are finding more encounters with the mysterious Boo Radley.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Rising Action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310</TotalTime>
  <Words>843</Words>
  <Application>Microsoft Office PowerPoint</Application>
  <PresentationFormat>On-screen Show (4:3)</PresentationFormat>
  <Paragraphs>96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Concourse</vt:lpstr>
      <vt:lpstr>To Kill A Mockingbird Harper Lee</vt:lpstr>
      <vt:lpstr>Harper Lee </vt:lpstr>
      <vt:lpstr>Protagonist</vt:lpstr>
      <vt:lpstr>Antagonist </vt:lpstr>
      <vt:lpstr>My Favorite Character</vt:lpstr>
      <vt:lpstr>Least Favorite Character</vt:lpstr>
      <vt:lpstr>Setting</vt:lpstr>
      <vt:lpstr>Exposition</vt:lpstr>
      <vt:lpstr>Rising Action</vt:lpstr>
      <vt:lpstr>Climax</vt:lpstr>
      <vt:lpstr>Falling Action</vt:lpstr>
      <vt:lpstr>Resolution</vt:lpstr>
      <vt:lpstr>My Rating</vt:lpstr>
      <vt:lpstr>Themes</vt:lpstr>
      <vt:lpstr>Racism</vt:lpstr>
      <vt:lpstr>Racism</vt:lpstr>
      <vt:lpstr>Slide 17</vt:lpstr>
      <vt:lpstr>Francis Duggan</vt:lpstr>
      <vt:lpstr>Facts</vt:lpstr>
      <vt:lpstr>More Facts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 Kill A Mockingbird Harper Lee</dc:title>
  <dc:creator>wsim0595</dc:creator>
  <cp:lastModifiedBy>Robert E Simons</cp:lastModifiedBy>
  <cp:revision>32</cp:revision>
  <dcterms:created xsi:type="dcterms:W3CDTF">2010-01-29T17:21:26Z</dcterms:created>
  <dcterms:modified xsi:type="dcterms:W3CDTF">2010-03-03T04:19:47Z</dcterms:modified>
</cp:coreProperties>
</file>